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2"/>
  </p:notesMasterIdLst>
  <p:sldIdLst>
    <p:sldId id="257" r:id="rId2"/>
    <p:sldId id="2134805727" r:id="rId3"/>
    <p:sldId id="2134805569" r:id="rId4"/>
    <p:sldId id="260" r:id="rId5"/>
    <p:sldId id="362" r:id="rId6"/>
    <p:sldId id="2134805728" r:id="rId7"/>
    <p:sldId id="2134805729" r:id="rId8"/>
    <p:sldId id="2134805730" r:id="rId9"/>
    <p:sldId id="2134805731" r:id="rId10"/>
    <p:sldId id="2134805734" r:id="rId11"/>
    <p:sldId id="2134805732" r:id="rId12"/>
    <p:sldId id="2134805737" r:id="rId13"/>
    <p:sldId id="2134805633" r:id="rId14"/>
    <p:sldId id="2134805733" r:id="rId15"/>
    <p:sldId id="2134805750" r:id="rId16"/>
    <p:sldId id="2076137127" r:id="rId17"/>
    <p:sldId id="2076137128" r:id="rId18"/>
    <p:sldId id="2134805756" r:id="rId19"/>
    <p:sldId id="2134805752" r:id="rId20"/>
    <p:sldId id="2134805738" r:id="rId21"/>
    <p:sldId id="2134805751" r:id="rId22"/>
    <p:sldId id="2134805739" r:id="rId23"/>
    <p:sldId id="2134805743" r:id="rId24"/>
    <p:sldId id="2134805753" r:id="rId25"/>
    <p:sldId id="2134805754" r:id="rId26"/>
    <p:sldId id="2134805757" r:id="rId27"/>
    <p:sldId id="2134805740" r:id="rId28"/>
    <p:sldId id="2134805744" r:id="rId29"/>
    <p:sldId id="2134805755" r:id="rId30"/>
    <p:sldId id="2134805741" r:id="rId31"/>
    <p:sldId id="2134805745" r:id="rId32"/>
    <p:sldId id="2134805758" r:id="rId33"/>
    <p:sldId id="2134805760" r:id="rId34"/>
    <p:sldId id="2134805746" r:id="rId35"/>
    <p:sldId id="2134805747" r:id="rId36"/>
    <p:sldId id="2134805762" r:id="rId37"/>
    <p:sldId id="2134805759" r:id="rId38"/>
    <p:sldId id="2134805761" r:id="rId39"/>
    <p:sldId id="2134805742" r:id="rId40"/>
    <p:sldId id="2076137151" r:id="rId41"/>
    <p:sldId id="2134805716" r:id="rId42"/>
    <p:sldId id="2134805717" r:id="rId43"/>
    <p:sldId id="2134805715" r:id="rId44"/>
    <p:sldId id="2134805718" r:id="rId45"/>
    <p:sldId id="2134805719" r:id="rId46"/>
    <p:sldId id="2134805720" r:id="rId47"/>
    <p:sldId id="2134805721" r:id="rId48"/>
    <p:sldId id="2134805722" r:id="rId49"/>
    <p:sldId id="2134805748" r:id="rId50"/>
    <p:sldId id="2134805749" r:id="rId51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DE5BB260-CE42-4024-B731-9A9A3BB5636E}">
          <p14:sldIdLst>
            <p14:sldId id="257"/>
            <p14:sldId id="2134805727"/>
            <p14:sldId id="2134805569"/>
            <p14:sldId id="260"/>
            <p14:sldId id="362"/>
            <p14:sldId id="2134805728"/>
            <p14:sldId id="2134805729"/>
            <p14:sldId id="2134805730"/>
            <p14:sldId id="2134805731"/>
            <p14:sldId id="2134805734"/>
            <p14:sldId id="2134805732"/>
            <p14:sldId id="2134805737"/>
            <p14:sldId id="2134805633"/>
            <p14:sldId id="2134805733"/>
            <p14:sldId id="2134805750"/>
            <p14:sldId id="2076137127"/>
          </p14:sldIdLst>
        </p14:section>
        <p14:section name="HYBRID SECURITY" id="{333E3495-BCA8-4ADC-93E6-F345810A73AC}">
          <p14:sldIdLst>
            <p14:sldId id="2076137128"/>
            <p14:sldId id="2134805756"/>
            <p14:sldId id="2134805752"/>
            <p14:sldId id="2134805738"/>
            <p14:sldId id="2134805751"/>
          </p14:sldIdLst>
        </p14:section>
        <p14:section name="HIGH AVAILABILITY" id="{8EF79E7D-31A0-4214-9268-482F51EC69E4}">
          <p14:sldIdLst>
            <p14:sldId id="2134805739"/>
            <p14:sldId id="2134805743"/>
            <p14:sldId id="2134805753"/>
            <p14:sldId id="2134805754"/>
            <p14:sldId id="2134805757"/>
          </p14:sldIdLst>
        </p14:section>
        <p14:section name="DISASTER RECOVERY" id="{03B00397-A847-44C0-9BE5-BC570F817FDF}">
          <p14:sldIdLst>
            <p14:sldId id="2134805740"/>
            <p14:sldId id="2134805744"/>
            <p14:sldId id="2134805755"/>
          </p14:sldIdLst>
        </p14:section>
        <p14:section name="MIGRATION" id="{E8722314-F43C-4106-8E66-17BC96AF395F}">
          <p14:sldIdLst>
            <p14:sldId id="2134805741"/>
            <p14:sldId id="2134805745"/>
            <p14:sldId id="2134805758"/>
            <p14:sldId id="2134805760"/>
          </p14:sldIdLst>
        </p14:section>
        <p14:section name="MONITORING" id="{A3444A69-A84C-4879-92A7-499A0CFA1D95}">
          <p14:sldIdLst>
            <p14:sldId id="2134805746"/>
            <p14:sldId id="2134805747"/>
            <p14:sldId id="2134805762"/>
            <p14:sldId id="2134805759"/>
            <p14:sldId id="2134805761"/>
          </p14:sldIdLst>
        </p14:section>
        <p14:section name="EXAM PREP" id="{BF3FCDEE-A3A9-48A7-AA73-0AC7A7186341}">
          <p14:sldIdLst>
            <p14:sldId id="2134805742"/>
            <p14:sldId id="2076137151"/>
            <p14:sldId id="2134805716"/>
            <p14:sldId id="2134805717"/>
            <p14:sldId id="2134805715"/>
            <p14:sldId id="2134805718"/>
            <p14:sldId id="2134805719"/>
            <p14:sldId id="2134805720"/>
            <p14:sldId id="2134805721"/>
            <p14:sldId id="2134805722"/>
            <p14:sldId id="2134805748"/>
            <p14:sldId id="213480574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1651" autoAdjust="0"/>
    <p:restoredTop sz="95256" autoAdjust="0"/>
  </p:normalViewPr>
  <p:slideViewPr>
    <p:cSldViewPr snapToGrid="0" snapToObjects="1">
      <p:cViewPr varScale="1">
        <p:scale>
          <a:sx n="97" d="100"/>
          <a:sy n="97" d="100"/>
        </p:scale>
        <p:origin x="102" y="83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0" d="100"/>
        <a:sy n="200" d="100"/>
      </p:scale>
      <p:origin x="0" y="-2350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im Warner" userId="1d9b2d89684621c1" providerId="LiveId" clId="{BC28A5F0-9F94-4153-BEA5-6CBFBCA609DD}"/>
    <pc:docChg chg="modSld">
      <pc:chgData name="Tim Warner" userId="1d9b2d89684621c1" providerId="LiveId" clId="{BC28A5F0-9F94-4153-BEA5-6CBFBCA609DD}" dt="2021-09-24T17:35:46.111" v="203" actId="20577"/>
      <pc:docMkLst>
        <pc:docMk/>
      </pc:docMkLst>
      <pc:sldChg chg="modSp modAnim">
        <pc:chgData name="Tim Warner" userId="1d9b2d89684621c1" providerId="LiveId" clId="{BC28A5F0-9F94-4153-BEA5-6CBFBCA609DD}" dt="2021-09-24T17:35:46.111" v="203" actId="20577"/>
        <pc:sldMkLst>
          <pc:docMk/>
          <pc:sldMk cId="146140643" sldId="260"/>
        </pc:sldMkLst>
        <pc:spChg chg="mod">
          <ac:chgData name="Tim Warner" userId="1d9b2d89684621c1" providerId="LiveId" clId="{BC28A5F0-9F94-4153-BEA5-6CBFBCA609DD}" dt="2021-09-24T17:35:46.111" v="203" actId="20577"/>
          <ac:spMkLst>
            <pc:docMk/>
            <pc:sldMk cId="146140643" sldId="260"/>
            <ac:spMk id="3" creationId="{510B1FA3-9927-F74A-8D15-783CB3AE14C0}"/>
          </ac:spMkLst>
        </pc:spChg>
      </pc:sldChg>
      <pc:sldChg chg="modSp modAnim">
        <pc:chgData name="Tim Warner" userId="1d9b2d89684621c1" providerId="LiveId" clId="{BC28A5F0-9F94-4153-BEA5-6CBFBCA609DD}" dt="2021-09-24T17:35:07.453" v="111" actId="20577"/>
        <pc:sldMkLst>
          <pc:docMk/>
          <pc:sldMk cId="1257478528" sldId="5054"/>
        </pc:sldMkLst>
        <pc:spChg chg="mod">
          <ac:chgData name="Tim Warner" userId="1d9b2d89684621c1" providerId="LiveId" clId="{BC28A5F0-9F94-4153-BEA5-6CBFBCA609DD}" dt="2021-09-24T17:35:07.453" v="111" actId="20577"/>
          <ac:spMkLst>
            <pc:docMk/>
            <pc:sldMk cId="1257478528" sldId="5054"/>
            <ac:spMk id="3" creationId="{510B1FA3-9927-F74A-8D15-783CB3AE14C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2FBFE4-0F8A-4B15-A914-6F6D88F104DE}" type="datetimeFigureOut">
              <a:rPr lang="en-US" smtClean="0"/>
              <a:t>Fri, 1/7/2022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860080-FF45-4578-B45A-019103E554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7154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1778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4848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3660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9734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5000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2832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5E3EC92-0BF8-B04C-BDA1-D36DC16EC2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36832" y="1597819"/>
            <a:ext cx="4975394" cy="110251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Lesson #: Lesson Name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36831" y="2788538"/>
            <a:ext cx="4975395" cy="1314450"/>
          </a:xfrm>
        </p:spPr>
        <p:txBody>
          <a:bodyPr>
            <a:normAutofit/>
          </a:bodyPr>
          <a:lstStyle>
            <a:lvl1pPr marL="685800" indent="-630936" algn="l">
              <a:buNone/>
              <a:tabLst>
                <a:tab pos="574675" algn="l"/>
              </a:tabLst>
              <a:defRPr sz="2800" b="0" baseline="0">
                <a:solidFill>
                  <a:srgbClr val="0000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#.# 	Learning objective or      Sub-lesson Title</a:t>
            </a:r>
          </a:p>
        </p:txBody>
      </p:sp>
    </p:spTree>
    <p:extLst>
      <p:ext uri="{BB962C8B-B14F-4D97-AF65-F5344CB8AC3E}">
        <p14:creationId xmlns:p14="http://schemas.microsoft.com/office/powerpoint/2010/main" val="31282576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3823434-19E5-7244-957A-48409271A87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8620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6839712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427779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70CCCA5-FF07-3E49-BCA2-619E38AACDE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78831"/>
            <a:ext cx="7552944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46140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7344" y="946356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03941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Images or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A56CC22-FD07-7A4D-847A-EADD8CC5182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78830"/>
            <a:ext cx="7556938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061837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Gray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1161795-AF74-6141-B77F-64153FAB4A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4371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483181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0254D4-82EE-7743-8DC5-A96F5C67993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144371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1512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9A03A33-EFE2-8C43-836B-41753232C69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805778" y="1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14537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463373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DCE74C-60B9-4019-9C53-715EEF88741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2201" y="66612"/>
            <a:ext cx="7180952" cy="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74845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0">
            <a:alphaModFix amt="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8B0A6C-EF38-9441-ADBF-8FE45FA6C46E}" type="datetimeFigureOut">
              <a:rPr lang="en-US" smtClean="0"/>
              <a:t>Fri, 1/7/2022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032D76-6BE4-154B-A130-37D069E4235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 userDrawn="1"/>
        </p:nvSpPr>
        <p:spPr>
          <a:xfrm>
            <a:off x="457200" y="210636"/>
            <a:ext cx="8229600" cy="560552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Click to edit Master title style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E342F8D-E76A-4F87-BED0-4C2AD29540F4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981524" y="0"/>
            <a:ext cx="7180952" cy="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476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6" r:id="rId5"/>
    <p:sldLayoutId id="2147483657" r:id="rId6"/>
    <p:sldLayoutId id="2147483655" r:id="rId7"/>
    <p:sldLayoutId id="2147483658" r:id="rId8"/>
  </p:sldLayoutIdLst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jpeg"/><Relationship Id="rId5" Type="http://schemas.openxmlformats.org/officeDocument/2006/relationships/image" Target="../media/image51.jpeg"/><Relationship Id="rId4" Type="http://schemas.openxmlformats.org/officeDocument/2006/relationships/image" Target="../media/image50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28417" y="124636"/>
            <a:ext cx="5796480" cy="1498602"/>
          </a:xfrm>
        </p:spPr>
        <p:txBody>
          <a:bodyPr/>
          <a:lstStyle/>
          <a:p>
            <a:r>
              <a:rPr lang="en-US" sz="2400" dirty="0">
                <a:solidFill>
                  <a:schemeClr val="bg1"/>
                </a:solidFill>
              </a:rPr>
              <a:t>Exam AZ-801: Configuring Windows Server Hybrid Advanced Services Crash Course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795" y="3704414"/>
            <a:ext cx="4975395" cy="1314450"/>
          </a:xfrm>
        </p:spPr>
        <p:txBody>
          <a:bodyPr/>
          <a:lstStyle/>
          <a:p>
            <a:r>
              <a:rPr lang="en-US" sz="2400" dirty="0"/>
              <a:t>Tim Warner</a:t>
            </a:r>
          </a:p>
          <a:p>
            <a:r>
              <a:rPr lang="en-US" sz="2400" b="1" dirty="0">
                <a:solidFill>
                  <a:srgbClr val="0070C0"/>
                </a:solidFill>
              </a:rPr>
              <a:t>@TechTrainerTim</a:t>
            </a:r>
          </a:p>
          <a:p>
            <a:endParaRPr lang="en-US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913B189F-F3A4-4488-A250-35E9796BFF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70169" y="1062098"/>
            <a:ext cx="3435679" cy="3435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4805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Mobile Browser: learning.oreilly.com</a:t>
            </a: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27554A8-F92C-F14A-8C83-9F8E5E8E77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0311" y="559190"/>
            <a:ext cx="2007966" cy="434574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21EF08F-9341-6342-AF6B-776AFF8862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8108" y="559190"/>
            <a:ext cx="2007966" cy="434574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023291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O'Reilly Mobile App</a:t>
            </a:r>
          </a:p>
        </p:txBody>
      </p:sp>
      <p:pic>
        <p:nvPicPr>
          <p:cNvPr id="4" name="Picture 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315DC88E-7054-4252-AFD8-4AA02679E7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0790" y="631722"/>
            <a:ext cx="1890237" cy="4083169"/>
          </a:xfrm>
          <a:prstGeom prst="rect">
            <a:avLst/>
          </a:prstGeom>
        </p:spPr>
      </p:pic>
      <p:pic>
        <p:nvPicPr>
          <p:cNvPr id="8" name="Picture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1634B22-A0C3-44CF-AAF2-82E811B148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1217" y="631722"/>
            <a:ext cx="1890237" cy="4083169"/>
          </a:xfrm>
          <a:prstGeom prst="rect">
            <a:avLst/>
          </a:prstGeom>
        </p:spPr>
      </p:pic>
      <p:pic>
        <p:nvPicPr>
          <p:cNvPr id="10" name="Picture 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28EA13E-A4E6-4C85-AEDB-54DAA302A8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1644" y="631722"/>
            <a:ext cx="1890237" cy="4083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8060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6FF0D-D467-EE4C-989B-7615159F7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Certification Tiers</a:t>
            </a:r>
          </a:p>
        </p:txBody>
      </p:sp>
      <p:pic>
        <p:nvPicPr>
          <p:cNvPr id="1026" name="Picture 2" descr="Azure cloud certification levels">
            <a:extLst>
              <a:ext uri="{FF2B5EF4-FFF2-40B4-BE49-F238E27FC236}">
                <a16:creationId xmlns:a16="http://schemas.microsoft.com/office/drawing/2014/main" id="{230C51B3-90D4-4825-A7F8-55BDEFF60E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739" y="982133"/>
            <a:ext cx="8904522" cy="3550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81880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6FF0D-D467-EE4C-989B-7615159F7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Windows Server Hybrid Admin Assoc.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3E57CC-8E06-43ED-9F4B-EA7382C751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408" y="812435"/>
            <a:ext cx="8417263" cy="3816009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50C50B2-19A5-4FD9-AFCC-67A85ED81EEB}"/>
              </a:ext>
            </a:extLst>
          </p:cNvPr>
          <p:cNvSpPr/>
          <p:nvPr/>
        </p:nvSpPr>
        <p:spPr>
          <a:xfrm>
            <a:off x="4918460" y="3933797"/>
            <a:ext cx="3492437" cy="58175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1-year cert validity</a:t>
            </a:r>
          </a:p>
        </p:txBody>
      </p:sp>
    </p:spTree>
    <p:extLst>
      <p:ext uri="{BB962C8B-B14F-4D97-AF65-F5344CB8AC3E}">
        <p14:creationId xmlns:p14="http://schemas.microsoft.com/office/powerpoint/2010/main" val="28640572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61120-E34F-4545-B208-F7C8AD694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C30ADE8-5344-4383-B36B-B9458A149C4F}"/>
              </a:ext>
            </a:extLst>
          </p:cNvPr>
          <p:cNvSpPr/>
          <p:nvPr/>
        </p:nvSpPr>
        <p:spPr>
          <a:xfrm>
            <a:off x="-1" y="196815"/>
            <a:ext cx="905021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Tim's Certification Study Model</a:t>
            </a:r>
            <a:endParaRPr lang="en-US" sz="2800" dirty="0"/>
          </a:p>
        </p:txBody>
      </p:sp>
      <p:pic>
        <p:nvPicPr>
          <p:cNvPr id="12" name="Picture 11" descr="Diagram, schematic&#10;&#10;Description automatically generated">
            <a:extLst>
              <a:ext uri="{FF2B5EF4-FFF2-40B4-BE49-F238E27FC236}">
                <a16:creationId xmlns:a16="http://schemas.microsoft.com/office/drawing/2014/main" id="{FBFC2477-8281-4E72-A5A5-DB019DF105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7126" y="720035"/>
            <a:ext cx="5449747" cy="4334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140754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61120-E34F-4545-B208-F7C8AD694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C30ADE8-5344-4383-B36B-B9458A149C4F}"/>
              </a:ext>
            </a:extLst>
          </p:cNvPr>
          <p:cNvSpPr/>
          <p:nvPr/>
        </p:nvSpPr>
        <p:spPr>
          <a:xfrm>
            <a:off x="-1" y="196815"/>
            <a:ext cx="905021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Class Topology</a:t>
            </a:r>
            <a:endParaRPr lang="en-US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05CAD0-20FC-483C-AC08-069BF0E2E9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567" y="666920"/>
            <a:ext cx="7610866" cy="4476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096070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7639" y="1669236"/>
            <a:ext cx="6659452" cy="2578256"/>
          </a:xfrm>
        </p:spPr>
        <p:txBody>
          <a:bodyPr/>
          <a:lstStyle/>
          <a:p>
            <a:r>
              <a:rPr lang="en-US" dirty="0"/>
              <a:t>Course materials: </a:t>
            </a:r>
            <a:r>
              <a:rPr lang="en-US" b="1" dirty="0">
                <a:solidFill>
                  <a:srgbClr val="0070C0"/>
                </a:solidFill>
              </a:rPr>
              <a:t>timw.info/az801</a:t>
            </a:r>
          </a:p>
          <a:p>
            <a:r>
              <a:rPr lang="en-US" dirty="0"/>
              <a:t>Twitter: </a:t>
            </a:r>
            <a:r>
              <a:rPr lang="en-US" b="1" dirty="0">
                <a:solidFill>
                  <a:srgbClr val="0070C0"/>
                </a:solidFill>
              </a:rPr>
              <a:t>@TechTrainerTim</a:t>
            </a:r>
          </a:p>
          <a:p>
            <a:r>
              <a:rPr lang="en-US" dirty="0"/>
              <a:t>Work: </a:t>
            </a:r>
            <a:r>
              <a:rPr lang="en-US" b="1" dirty="0" err="1">
                <a:solidFill>
                  <a:srgbClr val="0070C0"/>
                </a:solidFill>
              </a:rPr>
              <a:t>timw.info</a:t>
            </a:r>
            <a:r>
              <a:rPr lang="en-US" b="1" dirty="0">
                <a:solidFill>
                  <a:srgbClr val="0070C0"/>
                </a:solidFill>
              </a:rPr>
              <a:t>/</a:t>
            </a:r>
            <a:r>
              <a:rPr lang="en-US" b="1" dirty="0" err="1">
                <a:solidFill>
                  <a:srgbClr val="0070C0"/>
                </a:solidFill>
              </a:rPr>
              <a:t>ps</a:t>
            </a:r>
            <a:endParaRPr lang="en-US" b="1" dirty="0">
              <a:solidFill>
                <a:srgbClr val="0070C0"/>
              </a:solidFill>
            </a:endParaRPr>
          </a:p>
          <a:p>
            <a:r>
              <a:rPr lang="en-US" dirty="0"/>
              <a:t>Web: </a:t>
            </a:r>
            <a:r>
              <a:rPr lang="en-US" b="1" dirty="0">
                <a:solidFill>
                  <a:srgbClr val="0070C0"/>
                </a:solidFill>
              </a:rPr>
              <a:t>TechTrainerTim.com</a:t>
            </a:r>
          </a:p>
        </p:txBody>
      </p:sp>
      <p:pic>
        <p:nvPicPr>
          <p:cNvPr id="6" name="Picture 5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18AC788C-EE41-4C59-A81A-B1CAC744E9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3622" y="1072974"/>
            <a:ext cx="2443177" cy="2997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3696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Security</a:t>
            </a:r>
          </a:p>
        </p:txBody>
      </p:sp>
    </p:spTree>
    <p:extLst>
      <p:ext uri="{BB962C8B-B14F-4D97-AF65-F5344CB8AC3E}">
        <p14:creationId xmlns:p14="http://schemas.microsoft.com/office/powerpoint/2010/main" val="23306900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6FF0D-D467-EE4C-989B-7615159F7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 Group Security Best Practices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6D4EE2D-A5F1-4D1F-BAE0-6F175ABFA7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81" y="4445105"/>
            <a:ext cx="1295238" cy="63809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7624C17-BFFB-45F9-B647-0404FCF848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158" y="554772"/>
            <a:ext cx="7359683" cy="4455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5917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6FF0D-D467-EE4C-989B-7615159F7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 Policy Scope (L-S-D-OU)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D5CED0-D759-4E43-A163-269D204BD0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4005" y="676072"/>
            <a:ext cx="4684145" cy="4379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4029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 Warner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3164" y="1519416"/>
            <a:ext cx="3590636" cy="2862083"/>
          </a:xfrm>
        </p:spPr>
        <p:txBody>
          <a:bodyPr/>
          <a:lstStyle/>
          <a:p>
            <a:r>
              <a:rPr lang="en-US" dirty="0"/>
              <a:t>Based in Nashville, TN, US</a:t>
            </a:r>
          </a:p>
          <a:p>
            <a:pPr lvl="1"/>
            <a:r>
              <a:rPr lang="en-US" dirty="0"/>
              <a:t>Central time zone</a:t>
            </a:r>
          </a:p>
          <a:p>
            <a:r>
              <a:rPr lang="en-US" dirty="0"/>
              <a:t>MCT, MVP</a:t>
            </a:r>
          </a:p>
          <a:p>
            <a:r>
              <a:rPr lang="en-US" dirty="0"/>
              <a:t>Twitter: </a:t>
            </a:r>
            <a:r>
              <a:rPr lang="en-US" b="1" dirty="0">
                <a:solidFill>
                  <a:srgbClr val="0070C0"/>
                </a:solidFill>
              </a:rPr>
              <a:t>@TechTrainerTim</a:t>
            </a:r>
          </a:p>
          <a:p>
            <a:r>
              <a:rPr lang="en-US" dirty="0"/>
              <a:t>Badge: </a:t>
            </a:r>
            <a:r>
              <a:rPr lang="en-US" b="1" dirty="0">
                <a:solidFill>
                  <a:srgbClr val="0070C0"/>
                </a:solidFill>
              </a:rPr>
              <a:t>TechTrainerTim.com</a:t>
            </a:r>
          </a:p>
        </p:txBody>
      </p:sp>
      <p:pic>
        <p:nvPicPr>
          <p:cNvPr id="1026" name="Picture 2" descr="Image result for microsoft mvp logo">
            <a:extLst>
              <a:ext uri="{FF2B5EF4-FFF2-40B4-BE49-F238E27FC236}">
                <a16:creationId xmlns:a16="http://schemas.microsoft.com/office/drawing/2014/main" id="{85B2107A-E062-439D-8C3B-70BE3E8D31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256" y="1881186"/>
            <a:ext cx="828675" cy="1381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04F9BA33-5634-4235-ACEC-CF4F26E702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2963" y="762001"/>
            <a:ext cx="2953836" cy="3624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6284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6FF0D-D467-EE4C-989B-7615159F7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IPSec</a:t>
            </a:r>
            <a:r>
              <a:rPr lang="en-US" dirty="0"/>
              <a:t> Components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0F6F71B-954C-4BC6-8796-35826F76727E}"/>
              </a:ext>
            </a:extLst>
          </p:cNvPr>
          <p:cNvSpPr txBox="1"/>
          <p:nvPr/>
        </p:nvSpPr>
        <p:spPr>
          <a:xfrm>
            <a:off x="1466850" y="4767818"/>
            <a:ext cx="2355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Citation: timw.info/</a:t>
            </a:r>
            <a:r>
              <a:rPr lang="en-US" dirty="0" err="1"/>
              <a:t>axu</a:t>
            </a:r>
            <a:r>
              <a:rPr lang="en-US" dirty="0"/>
              <a:t>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DD760E7-C7F6-4F2D-A0D1-53B4F3C86B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884" y="844550"/>
            <a:ext cx="7864231" cy="365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78675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6FF0D-D467-EE4C-989B-7615159F7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Connection Security Rules</a:t>
            </a:r>
          </a:p>
        </p:txBody>
      </p:sp>
      <p:pic>
        <p:nvPicPr>
          <p:cNvPr id="2050" name="Picture 2" descr="isolated domain boundary zone.">
            <a:extLst>
              <a:ext uri="{FF2B5EF4-FFF2-40B4-BE49-F238E27FC236}">
                <a16:creationId xmlns:a16="http://schemas.microsoft.com/office/drawing/2014/main" id="{58C2CD2D-7B95-4367-9794-15F86D87FF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0212" y="738188"/>
            <a:ext cx="5743575" cy="4266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18681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High Availability</a:t>
            </a:r>
          </a:p>
        </p:txBody>
      </p:sp>
    </p:spTree>
    <p:extLst>
      <p:ext uri="{BB962C8B-B14F-4D97-AF65-F5344CB8AC3E}">
        <p14:creationId xmlns:p14="http://schemas.microsoft.com/office/powerpoint/2010/main" val="20872923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6FF0D-D467-EE4C-989B-7615159F7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Failover Clustering</a:t>
            </a:r>
          </a:p>
        </p:txBody>
      </p:sp>
      <p:pic>
        <p:nvPicPr>
          <p:cNvPr id="3074" name="Picture 2" descr="Failover Cluster">
            <a:extLst>
              <a:ext uri="{FF2B5EF4-FFF2-40B4-BE49-F238E27FC236}">
                <a16:creationId xmlns:a16="http://schemas.microsoft.com/office/drawing/2014/main" id="{13DCF5C7-E695-4D2A-B37F-CCFA6F820B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9423" y="591809"/>
            <a:ext cx="5145154" cy="4500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45F0380-06FD-441C-9A35-9DA5E76AAE94}"/>
              </a:ext>
            </a:extLst>
          </p:cNvPr>
          <p:cNvSpPr txBox="1"/>
          <p:nvPr/>
        </p:nvSpPr>
        <p:spPr>
          <a:xfrm>
            <a:off x="7144577" y="4767818"/>
            <a:ext cx="1891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Ref: timw.info/ga6</a:t>
            </a:r>
          </a:p>
        </p:txBody>
      </p:sp>
    </p:spTree>
    <p:extLst>
      <p:ext uri="{BB962C8B-B14F-4D97-AF65-F5344CB8AC3E}">
        <p14:creationId xmlns:p14="http://schemas.microsoft.com/office/powerpoint/2010/main" val="42205483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6FF0D-D467-EE4C-989B-7615159F7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 Shared Volumes (CSVs)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5BAE18A5-F1A7-4345-8C0C-8B98C4DC5D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7875" y="648607"/>
            <a:ext cx="5048250" cy="4411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25EC963-21CC-4A65-BB44-E417518E5007}"/>
              </a:ext>
            </a:extLst>
          </p:cNvPr>
          <p:cNvSpPr txBox="1"/>
          <p:nvPr/>
        </p:nvSpPr>
        <p:spPr>
          <a:xfrm>
            <a:off x="7239000" y="4703252"/>
            <a:ext cx="1852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Ref: timw.info/ai4</a:t>
            </a:r>
          </a:p>
        </p:txBody>
      </p:sp>
    </p:spTree>
    <p:extLst>
      <p:ext uri="{BB962C8B-B14F-4D97-AF65-F5344CB8AC3E}">
        <p14:creationId xmlns:p14="http://schemas.microsoft.com/office/powerpoint/2010/main" val="41045879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6FF0D-D467-EE4C-989B-7615159F7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Load Balancer</a:t>
            </a:r>
          </a:p>
        </p:txBody>
      </p:sp>
      <p:sp>
        <p:nvSpPr>
          <p:cNvPr id="3" name="AutoShape 2" descr="Figure depicts both public and internal load balancers directing traffic to port 80 on multiple servers on a Web tier and port 443 on multiple servers on a business tier.">
            <a:extLst>
              <a:ext uri="{FF2B5EF4-FFF2-40B4-BE49-F238E27FC236}">
                <a16:creationId xmlns:a16="http://schemas.microsoft.com/office/drawing/2014/main" id="{8515578F-E5FC-438E-A771-1D0BCA675A1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133600" y="133350"/>
            <a:ext cx="4876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A70D87-D7D3-4B50-A79F-6490AF25ED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2009" y="587811"/>
            <a:ext cx="2819982" cy="45280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E74ACB7-A97D-4B0A-BC08-0FE621A85C6B}"/>
              </a:ext>
            </a:extLst>
          </p:cNvPr>
          <p:cNvSpPr txBox="1"/>
          <p:nvPr/>
        </p:nvSpPr>
        <p:spPr>
          <a:xfrm>
            <a:off x="7068028" y="4746564"/>
            <a:ext cx="1863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Ref: timw.info/0fx</a:t>
            </a:r>
          </a:p>
        </p:txBody>
      </p:sp>
    </p:spTree>
    <p:extLst>
      <p:ext uri="{BB962C8B-B14F-4D97-AF65-F5344CB8AC3E}">
        <p14:creationId xmlns:p14="http://schemas.microsoft.com/office/powerpoint/2010/main" val="3223256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6FF0D-D467-EE4C-989B-7615159F7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Spaces Direct (S2D)</a:t>
            </a:r>
          </a:p>
        </p:txBody>
      </p:sp>
      <p:sp>
        <p:nvSpPr>
          <p:cNvPr id="3" name="AutoShape 2" descr="Figure depicts both public and internal load balancers directing traffic to port 80 on multiple servers on a Web tier and port 443 on multiple servers on a business tier.">
            <a:extLst>
              <a:ext uri="{FF2B5EF4-FFF2-40B4-BE49-F238E27FC236}">
                <a16:creationId xmlns:a16="http://schemas.microsoft.com/office/drawing/2014/main" id="{8515578F-E5FC-438E-A771-1D0BCA675A1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133600" y="133350"/>
            <a:ext cx="4876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74ACB7-A97D-4B0A-BC08-0FE621A85C6B}"/>
              </a:ext>
            </a:extLst>
          </p:cNvPr>
          <p:cNvSpPr txBox="1"/>
          <p:nvPr/>
        </p:nvSpPr>
        <p:spPr>
          <a:xfrm>
            <a:off x="7068028" y="4746564"/>
            <a:ext cx="1979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Ref: timw.info/</a:t>
            </a:r>
            <a:r>
              <a:rPr lang="en-US" dirty="0" err="1"/>
              <a:t>mhx</a:t>
            </a:r>
            <a:endParaRPr lang="en-US" dirty="0"/>
          </a:p>
        </p:txBody>
      </p:sp>
      <p:sp>
        <p:nvSpPr>
          <p:cNvPr id="4" name="AutoShape 2" descr="Physical disks are added to a storage pool, and then virtual disks created from the pool space">
            <a:extLst>
              <a:ext uri="{FF2B5EF4-FFF2-40B4-BE49-F238E27FC236}">
                <a16:creationId xmlns:a16="http://schemas.microsoft.com/office/drawing/2014/main" id="{154669DC-49FE-447C-A1AC-B7CBACA29D6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D5CAB4D-528E-4EC1-A362-C4F7EC579D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2000" y="945236"/>
            <a:ext cx="5400000" cy="36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9038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Disaster Recovery</a:t>
            </a:r>
          </a:p>
        </p:txBody>
      </p:sp>
    </p:spTree>
    <p:extLst>
      <p:ext uri="{BB962C8B-B14F-4D97-AF65-F5344CB8AC3E}">
        <p14:creationId xmlns:p14="http://schemas.microsoft.com/office/powerpoint/2010/main" val="3752038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6FF0D-D467-EE4C-989B-7615159F7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Backup</a:t>
            </a:r>
          </a:p>
        </p:txBody>
      </p:sp>
      <p:pic>
        <p:nvPicPr>
          <p:cNvPr id="6146" name="Picture 2" descr="Backup job in VM backup stack Resource Manager deployment model--storage and vault">
            <a:extLst>
              <a:ext uri="{FF2B5EF4-FFF2-40B4-BE49-F238E27FC236}">
                <a16:creationId xmlns:a16="http://schemas.microsoft.com/office/drawing/2014/main" id="{295C9C7E-6567-4B3D-90C0-4CDD048C2D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84300"/>
            <a:ext cx="9144000" cy="237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2D06808-B66A-4AE8-91CA-D458B2524888}"/>
              </a:ext>
            </a:extLst>
          </p:cNvPr>
          <p:cNvSpPr txBox="1"/>
          <p:nvPr/>
        </p:nvSpPr>
        <p:spPr>
          <a:xfrm>
            <a:off x="7328247" y="4780518"/>
            <a:ext cx="1815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Ref: timw.info/air</a:t>
            </a:r>
          </a:p>
        </p:txBody>
      </p:sp>
    </p:spTree>
    <p:extLst>
      <p:ext uri="{BB962C8B-B14F-4D97-AF65-F5344CB8AC3E}">
        <p14:creationId xmlns:p14="http://schemas.microsoft.com/office/powerpoint/2010/main" val="18594393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6FF0D-D467-EE4C-989B-7615159F7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Site Recovery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3D44A3-CFEB-4CA5-BF62-3C885822DA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80" y="4505405"/>
            <a:ext cx="2158919" cy="638095"/>
          </a:xfrm>
          <a:prstGeom prst="rect">
            <a:avLst/>
          </a:prstGeom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A709F8A1-14E3-4554-B6F1-BFC3497FEA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0" y="611575"/>
            <a:ext cx="6477000" cy="453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80962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1 of 2 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  <a:p>
            <a:r>
              <a:rPr lang="en-US" dirty="0"/>
              <a:t>Windows Server hybrid security</a:t>
            </a:r>
          </a:p>
          <a:p>
            <a:r>
              <a:rPr lang="en-US" dirty="0"/>
              <a:t>Windows Server high availability</a:t>
            </a:r>
          </a:p>
          <a:p>
            <a:r>
              <a:rPr lang="en-US" dirty="0"/>
              <a:t>Disaster Recovery (start)</a:t>
            </a:r>
          </a:p>
        </p:txBody>
      </p:sp>
    </p:spTree>
    <p:extLst>
      <p:ext uri="{BB962C8B-B14F-4D97-AF65-F5344CB8AC3E}">
        <p14:creationId xmlns:p14="http://schemas.microsoft.com/office/powerpoint/2010/main" val="1490857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Migration</a:t>
            </a:r>
          </a:p>
        </p:txBody>
      </p:sp>
    </p:spTree>
    <p:extLst>
      <p:ext uri="{BB962C8B-B14F-4D97-AF65-F5344CB8AC3E}">
        <p14:creationId xmlns:p14="http://schemas.microsoft.com/office/powerpoint/2010/main" val="21389994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6FF0D-D467-EE4C-989B-7615159F7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Active Directory Migration Tool (ADMT)</a:t>
            </a:r>
          </a:p>
        </p:txBody>
      </p:sp>
      <p:pic>
        <p:nvPicPr>
          <p:cNvPr id="8194" name="Picture 2" descr=" ">
            <a:extLst>
              <a:ext uri="{FF2B5EF4-FFF2-40B4-BE49-F238E27FC236}">
                <a16:creationId xmlns:a16="http://schemas.microsoft.com/office/drawing/2014/main" id="{D7F19DAF-E5E9-43AB-9ED3-4FE0833E5D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062" y="796924"/>
            <a:ext cx="7635875" cy="3970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F41FE24-8C6D-4743-91D5-3815D86AA1C6}"/>
              </a:ext>
            </a:extLst>
          </p:cNvPr>
          <p:cNvSpPr txBox="1"/>
          <p:nvPr/>
        </p:nvSpPr>
        <p:spPr>
          <a:xfrm>
            <a:off x="7200900" y="4774168"/>
            <a:ext cx="1868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Ref: timw.info/in1</a:t>
            </a:r>
          </a:p>
        </p:txBody>
      </p:sp>
    </p:spTree>
    <p:extLst>
      <p:ext uri="{BB962C8B-B14F-4D97-AF65-F5344CB8AC3E}">
        <p14:creationId xmlns:p14="http://schemas.microsoft.com/office/powerpoint/2010/main" val="39355296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6FF0D-D467-EE4C-989B-7615159F7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Migrate Server Migration</a:t>
            </a:r>
          </a:p>
        </p:txBody>
      </p:sp>
      <p:sp>
        <p:nvSpPr>
          <p:cNvPr id="4" name="AutoShape 2" descr="Appliance architecture">
            <a:extLst>
              <a:ext uri="{FF2B5EF4-FFF2-40B4-BE49-F238E27FC236}">
                <a16:creationId xmlns:a16="http://schemas.microsoft.com/office/drawing/2014/main" id="{9549C505-74C8-4CC0-818D-6B8C865D81C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0938F142-7C00-4E0D-8ADB-07A7D0CA5F4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95263" y="0"/>
            <a:ext cx="8753475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E785D93-7DFA-4314-9E49-01230B1C48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262" y="4438184"/>
            <a:ext cx="2141538" cy="6380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6F4BCB6-A30A-4583-91F6-5CD734B184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50" y="638537"/>
            <a:ext cx="7382976" cy="434814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F41FE24-8C6D-4743-91D5-3815D86AA1C6}"/>
              </a:ext>
            </a:extLst>
          </p:cNvPr>
          <p:cNvSpPr txBox="1"/>
          <p:nvPr/>
        </p:nvSpPr>
        <p:spPr>
          <a:xfrm>
            <a:off x="6464196" y="4572565"/>
            <a:ext cx="1877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Ref: timw.info/</a:t>
            </a:r>
            <a:r>
              <a:rPr lang="en-US" dirty="0" err="1"/>
              <a:t>fng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95438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FA3FED-E5AA-46AF-BCD7-CEEB63FEF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 Service Hybrid Connection</a:t>
            </a:r>
          </a:p>
        </p:txBody>
      </p:sp>
      <p:pic>
        <p:nvPicPr>
          <p:cNvPr id="12290" name="Picture 2" descr="hybridconn-connectiondiagram_3">
            <a:extLst>
              <a:ext uri="{FF2B5EF4-FFF2-40B4-BE49-F238E27FC236}">
                <a16:creationId xmlns:a16="http://schemas.microsoft.com/office/drawing/2014/main" id="{12CF161B-A5EF-41FC-B21A-15850C9FA2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370" y="809877"/>
            <a:ext cx="7999629" cy="3785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878924D-C229-419D-9714-E5BBD67260FC}"/>
              </a:ext>
            </a:extLst>
          </p:cNvPr>
          <p:cNvSpPr txBox="1"/>
          <p:nvPr/>
        </p:nvSpPr>
        <p:spPr>
          <a:xfrm>
            <a:off x="7277100" y="4819650"/>
            <a:ext cx="1924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Ref: timw.info/</a:t>
            </a:r>
            <a:r>
              <a:rPr lang="en-US" dirty="0" err="1"/>
              <a:t>pqk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2852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Monitoring</a:t>
            </a:r>
          </a:p>
        </p:txBody>
      </p:sp>
    </p:spTree>
    <p:extLst>
      <p:ext uri="{BB962C8B-B14F-4D97-AF65-F5344CB8AC3E}">
        <p14:creationId xmlns:p14="http://schemas.microsoft.com/office/powerpoint/2010/main" val="41406467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6FF0D-D467-EE4C-989B-7615159F7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Arc-Enabled Servers</a:t>
            </a:r>
          </a:p>
        </p:txBody>
      </p:sp>
      <p:pic>
        <p:nvPicPr>
          <p:cNvPr id="11266" name="Picture 2" descr="thumbnail image 1 of blog post titled &#10; &#10; &#10;  &#10; &#10; &#10; &#10;    &#10;  &#10;   &#10;    &#10;      &#10;       A closer look at Azure Arc enabled servers&#10;       &#10;      &#10;     &#10;   &#10;  &#10; &#10;   &#10; &#10; &#10; &#10; &#10; &#10;">
            <a:extLst>
              <a:ext uri="{FF2B5EF4-FFF2-40B4-BE49-F238E27FC236}">
                <a16:creationId xmlns:a16="http://schemas.microsoft.com/office/drawing/2014/main" id="{BA95EA73-94A2-4DBA-A002-9FB257F58C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1500"/>
            <a:ext cx="9144000" cy="4100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522DD40-07BD-44FD-8016-2105260A1A0F}"/>
              </a:ext>
            </a:extLst>
          </p:cNvPr>
          <p:cNvSpPr txBox="1"/>
          <p:nvPr/>
        </p:nvSpPr>
        <p:spPr>
          <a:xfrm>
            <a:off x="7156450" y="4774168"/>
            <a:ext cx="1904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Ref: timw.info/7sn</a:t>
            </a:r>
          </a:p>
        </p:txBody>
      </p:sp>
    </p:spTree>
    <p:extLst>
      <p:ext uri="{BB962C8B-B14F-4D97-AF65-F5344CB8AC3E}">
        <p14:creationId xmlns:p14="http://schemas.microsoft.com/office/powerpoint/2010/main" val="2647685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06DB31-21EF-4D5D-98B3-705B9079E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Diagnostics Settings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642121A-A015-4703-B86A-53C3D67682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80" y="4472306"/>
            <a:ext cx="2444669" cy="63809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25CE3CC-8F3F-425C-BDA1-5FB36BD278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9136" y="586995"/>
            <a:ext cx="5833852" cy="4523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49740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06DB31-21EF-4D5D-98B3-705B9079E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Log Analytics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642121A-A015-4703-B86A-53C3D67682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80" y="4472306"/>
            <a:ext cx="2444669" cy="63809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A04D69C-E801-4144-B0DB-F283656077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8324" y="671194"/>
            <a:ext cx="6627351" cy="4402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0566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06DB31-21EF-4D5D-98B3-705B9079E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Alert Logic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642121A-A015-4703-B86A-53C3D67682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80" y="4472306"/>
            <a:ext cx="2444669" cy="63809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A69BB44-353B-4601-91DB-DA41E7E587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8631" y="680420"/>
            <a:ext cx="5649011" cy="4429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69137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Exam Prep</a:t>
            </a:r>
          </a:p>
        </p:txBody>
      </p:sp>
    </p:spTree>
    <p:extLst>
      <p:ext uri="{BB962C8B-B14F-4D97-AF65-F5344CB8AC3E}">
        <p14:creationId xmlns:p14="http://schemas.microsoft.com/office/powerpoint/2010/main" val="10793323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2 of 2 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Content catch-up</a:t>
            </a:r>
          </a:p>
          <a:p>
            <a:r>
              <a:rPr lang="en-US" dirty="0"/>
              <a:t>Disaster Recovery (finish)</a:t>
            </a:r>
          </a:p>
          <a:p>
            <a:r>
              <a:rPr lang="en-US" dirty="0"/>
              <a:t>Server and Workload Migration</a:t>
            </a:r>
          </a:p>
          <a:p>
            <a:r>
              <a:rPr lang="en-US" dirty="0"/>
              <a:t>Monitoring and Troubleshooting</a:t>
            </a:r>
          </a:p>
        </p:txBody>
      </p:sp>
    </p:spTree>
    <p:extLst>
      <p:ext uri="{BB962C8B-B14F-4D97-AF65-F5344CB8AC3E}">
        <p14:creationId xmlns:p14="http://schemas.microsoft.com/office/powerpoint/2010/main" val="146140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ea typeface="Tahoma" panose="020B0604030504040204" pitchFamily="34" charset="0"/>
                <a:cs typeface="Tahoma" panose="020B0604030504040204" pitchFamily="34" charset="0"/>
              </a:rPr>
              <a:t> Single-Answer Multiple Choice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CFA3E5-3A5C-4203-9228-83AF7DE8A9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81594"/>
            <a:ext cx="1800000" cy="76190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5AA3770-EB44-4AE8-97EC-70188EC1C8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3802" y="560553"/>
            <a:ext cx="6756396" cy="4519447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90752046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ea typeface="Tahoma" panose="020B0604030504040204" pitchFamily="34" charset="0"/>
                <a:cs typeface="Tahoma" panose="020B0604030504040204" pitchFamily="34" charset="0"/>
              </a:rPr>
              <a:t> Multiple Answer Multiple Choice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D9EE37-EDDD-4254-B279-D24B5BAA98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81594"/>
            <a:ext cx="1800000" cy="76190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2FA5D4B-BA65-45AC-A0B0-2E9852D146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331" y="560553"/>
            <a:ext cx="8557338" cy="4495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85591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ea typeface="Tahoma" panose="020B0604030504040204" pitchFamily="34" charset="0"/>
                <a:cs typeface="Tahoma" panose="020B0604030504040204" pitchFamily="34" charset="0"/>
              </a:rPr>
              <a:t>Repeated Scenario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8D18D0-B22E-4C1D-B20B-A7901A795B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81594"/>
            <a:ext cx="1800000" cy="76190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B573DAA-F6FA-4B5E-82D6-90FA5BE20CDB}"/>
              </a:ext>
            </a:extLst>
          </p:cNvPr>
          <p:cNvSpPr txBox="1"/>
          <p:nvPr/>
        </p:nvSpPr>
        <p:spPr>
          <a:xfrm>
            <a:off x="1168854" y="1202871"/>
            <a:ext cx="680629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You need to move an Azure VM to another hardware host.</a:t>
            </a:r>
          </a:p>
          <a:p>
            <a:endParaRPr lang="en-US" sz="2400" dirty="0"/>
          </a:p>
          <a:p>
            <a:r>
              <a:rPr lang="en-US" sz="2400" dirty="0"/>
              <a:t>Solution: You redeploy the VM.</a:t>
            </a:r>
          </a:p>
          <a:p>
            <a:endParaRPr lang="en-US" sz="2400" dirty="0"/>
          </a:p>
          <a:p>
            <a:r>
              <a:rPr lang="en-US" sz="2400" dirty="0"/>
              <a:t>Does this solution meet the goal?</a:t>
            </a:r>
          </a:p>
          <a:p>
            <a:endParaRPr lang="en-US" sz="2400" dirty="0"/>
          </a:p>
          <a:p>
            <a:pPr marL="257175" indent="-257175">
              <a:buAutoNum type="alphaLcPeriod"/>
            </a:pPr>
            <a:r>
              <a:rPr lang="en-US" sz="2400" dirty="0"/>
              <a:t>Yes</a:t>
            </a:r>
          </a:p>
          <a:p>
            <a:pPr marL="257175" indent="-257175">
              <a:buAutoNum type="alphaLcPeriod"/>
            </a:pPr>
            <a:r>
              <a:rPr lang="en-US" sz="2400" dirty="0"/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119161208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ea typeface="Tahoma" panose="020B0604030504040204" pitchFamily="34" charset="0"/>
                <a:cs typeface="Tahoma" panose="020B0604030504040204" pitchFamily="34" charset="0"/>
              </a:rPr>
              <a:t>Repeated Scenario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10EC7D-C882-462F-A063-50C5C0364B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81594"/>
            <a:ext cx="1800000" cy="76190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B573DAA-F6FA-4B5E-82D6-90FA5BE20CDB}"/>
              </a:ext>
            </a:extLst>
          </p:cNvPr>
          <p:cNvSpPr txBox="1"/>
          <p:nvPr/>
        </p:nvSpPr>
        <p:spPr>
          <a:xfrm>
            <a:off x="1168854" y="1202871"/>
            <a:ext cx="680629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You need to move an Azure VM to another hardware host.</a:t>
            </a:r>
          </a:p>
          <a:p>
            <a:endParaRPr lang="en-US" sz="2400" dirty="0"/>
          </a:p>
          <a:p>
            <a:r>
              <a:rPr lang="en-US" sz="2400" dirty="0"/>
              <a:t>Solution: You create a proximity placement group.</a:t>
            </a:r>
          </a:p>
          <a:p>
            <a:endParaRPr lang="en-US" sz="2400" dirty="0"/>
          </a:p>
          <a:p>
            <a:r>
              <a:rPr lang="en-US" sz="2400" dirty="0"/>
              <a:t>Does this solution meet the goal?</a:t>
            </a:r>
          </a:p>
          <a:p>
            <a:endParaRPr lang="en-US" sz="2400" dirty="0"/>
          </a:p>
          <a:p>
            <a:pPr marL="257175" indent="-257175">
              <a:buAutoNum type="alphaLcPeriod"/>
            </a:pPr>
            <a:r>
              <a:rPr lang="en-US" sz="2400" dirty="0"/>
              <a:t>Yes</a:t>
            </a:r>
          </a:p>
          <a:p>
            <a:pPr marL="257175" indent="-257175">
              <a:buAutoNum type="alphaLcPeriod"/>
            </a:pPr>
            <a:r>
              <a:rPr lang="en-US" sz="2400" dirty="0"/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316614457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ea typeface="Tahoma" panose="020B0604030504040204" pitchFamily="34" charset="0"/>
                <a:cs typeface="Tahoma" panose="020B0604030504040204" pitchFamily="34" charset="0"/>
              </a:rPr>
              <a:t> Select and Place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A1F9B2-9D35-4B9B-9826-ED552381F4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81594"/>
            <a:ext cx="1800000" cy="76190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E28D004-432C-40C0-887C-A1DE6448E1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801" y="560553"/>
            <a:ext cx="8434397" cy="4434370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63503774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ea typeface="Tahoma" panose="020B0604030504040204" pitchFamily="34" charset="0"/>
                <a:cs typeface="Tahoma" panose="020B0604030504040204" pitchFamily="34" charset="0"/>
              </a:rPr>
              <a:t> Build List and Reorder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1A99FA-76F6-49B4-971E-4884221891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81594"/>
            <a:ext cx="1800000" cy="76190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0995FA9-9F69-4229-AE53-7CD8B7833A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9866" y="484353"/>
            <a:ext cx="6864268" cy="4591603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62479724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ea typeface="Tahoma" panose="020B0604030504040204" pitchFamily="34" charset="0"/>
                <a:cs typeface="Tahoma" panose="020B0604030504040204" pitchFamily="34" charset="0"/>
              </a:rPr>
              <a:t> Active Screen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906984-6F95-43C3-9598-FBF0D9ED2C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81594"/>
            <a:ext cx="1800000" cy="76190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D113699-1D1D-4E1B-94D8-1144938B23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00" y="771750"/>
            <a:ext cx="8911700" cy="381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96030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ea typeface="Tahoma" panose="020B0604030504040204" pitchFamily="34" charset="0"/>
                <a:cs typeface="Tahoma" panose="020B0604030504040204" pitchFamily="34" charset="0"/>
              </a:rPr>
              <a:t> Case Study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CEC130-4470-4748-BEB1-4D9A0383F8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81594"/>
            <a:ext cx="1800000" cy="76190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81C76BE-3D56-4014-BF60-49E5DDBA26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337" y="560553"/>
            <a:ext cx="8569326" cy="4445842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76397757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ea typeface="Tahoma" panose="020B0604030504040204" pitchFamily="34" charset="0"/>
                <a:cs typeface="Tahoma" panose="020B0604030504040204" pitchFamily="34" charset="0"/>
              </a:rPr>
              <a:t> Performance-Based Lab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EBD6F23-96CB-4B2C-977C-AA184637FF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81594"/>
            <a:ext cx="1800000" cy="761905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D4081387-89A1-459B-9135-9371751A0523}"/>
              </a:ext>
            </a:extLst>
          </p:cNvPr>
          <p:cNvGrpSpPr/>
          <p:nvPr/>
        </p:nvGrpSpPr>
        <p:grpSpPr>
          <a:xfrm>
            <a:off x="978398" y="493740"/>
            <a:ext cx="7202938" cy="4579910"/>
            <a:chOff x="1013962" y="716085"/>
            <a:chExt cx="6738900" cy="426880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4AEB5F4-7D42-4847-AAA1-08F572F1B4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13962" y="716085"/>
              <a:ext cx="6738900" cy="4268806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63C9B6A-CEA0-413C-A8BC-FD3A982FE108}"/>
                </a:ext>
              </a:extLst>
            </p:cNvPr>
            <p:cNvSpPr/>
            <p:nvPr/>
          </p:nvSpPr>
          <p:spPr>
            <a:xfrm>
              <a:off x="4450813" y="2387084"/>
              <a:ext cx="24237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 </a:t>
              </a:r>
              <a:endParaRPr lang="en-US" dirty="0"/>
            </a:p>
          </p:txBody>
        </p:sp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A2CB6128-837D-4524-8C8F-4E6F39F1DD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42682" y="894156"/>
              <a:ext cx="1917099" cy="405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7F5B4D4E-2FEF-456E-9FB8-DD6E9C1218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67011" y="4197905"/>
              <a:ext cx="1713634" cy="734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77005414-D9D3-46B0-83DD-D2DACD513E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6903" y="855920"/>
              <a:ext cx="4232825" cy="34316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8165667-E994-4DA5-93D4-DA1E34AD631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45131" y="4282383"/>
              <a:ext cx="4297551" cy="409524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A79997B-60E7-4713-82FF-C54A8D45E7C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259781" y="1021917"/>
              <a:ext cx="470961" cy="3265662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863BDFD-A23F-4F2F-A7D5-B6DEE094EDD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259781" y="4197905"/>
              <a:ext cx="469327" cy="7499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5421661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ea typeface="Tahoma" panose="020B0604030504040204" pitchFamily="34" charset="0"/>
                <a:cs typeface="Tahoma" panose="020B0604030504040204" pitchFamily="34" charset="0"/>
              </a:rPr>
              <a:t>Ideal Testing Room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EBD6F23-96CB-4B2C-977C-AA184637FF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81594"/>
            <a:ext cx="1800000" cy="76190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2EE1BCF-7C48-43B6-A70A-C34B60938A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066" y="560553"/>
            <a:ext cx="7751867" cy="4558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5526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64166-601F-40DD-95B0-100D121D0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Materials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5A9B6E6-8F1A-46EE-BADE-BDA6F527DC54}"/>
              </a:ext>
            </a:extLst>
          </p:cNvPr>
          <p:cNvGrpSpPr/>
          <p:nvPr/>
        </p:nvGrpSpPr>
        <p:grpSpPr>
          <a:xfrm>
            <a:off x="231112" y="2110085"/>
            <a:ext cx="8681776" cy="844130"/>
            <a:chOff x="231112" y="2110085"/>
            <a:chExt cx="8681776" cy="844130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AB392B90-99DF-41C4-BDC8-096258403013}"/>
                </a:ext>
              </a:extLst>
            </p:cNvPr>
            <p:cNvSpPr/>
            <p:nvPr/>
          </p:nvSpPr>
          <p:spPr>
            <a:xfrm>
              <a:off x="231112" y="2110085"/>
              <a:ext cx="8681776" cy="84413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9BA08CC-D79A-4C96-9AB6-605F8F28BE2C}"/>
                </a:ext>
              </a:extLst>
            </p:cNvPr>
            <p:cNvSpPr/>
            <p:nvPr/>
          </p:nvSpPr>
          <p:spPr>
            <a:xfrm>
              <a:off x="2568095" y="2110085"/>
              <a:ext cx="4007828" cy="76944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44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timw.info/az801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6518293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ea typeface="Tahoma" panose="020B0604030504040204" pitchFamily="34" charset="0"/>
                <a:cs typeface="Tahoma" panose="020B0604030504040204" pitchFamily="34" charset="0"/>
              </a:rPr>
              <a:t>Kill Those Background Processes!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EBD6F23-96CB-4B2C-977C-AA184637FF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81594"/>
            <a:ext cx="1800000" cy="76190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BCFDAD0-56C5-4C7A-963E-ACAD0341FA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039" y="685800"/>
            <a:ext cx="4760479" cy="4241800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7E51A90-AABB-4C06-8CCD-013E4201D026}"/>
              </a:ext>
            </a:extLst>
          </p:cNvPr>
          <p:cNvSpPr/>
          <p:nvPr/>
        </p:nvSpPr>
        <p:spPr>
          <a:xfrm>
            <a:off x="5721350" y="1035050"/>
            <a:ext cx="2952750" cy="62865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All foreground apps except </a:t>
            </a:r>
            <a:r>
              <a:rPr lang="en-US" dirty="0" err="1"/>
              <a:t>OnVUE</a:t>
            </a:r>
            <a:endParaRPr lang="en-US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9F281D4-E4EF-4158-A293-F45B303450D6}"/>
              </a:ext>
            </a:extLst>
          </p:cNvPr>
          <p:cNvSpPr/>
          <p:nvPr/>
        </p:nvSpPr>
        <p:spPr>
          <a:xfrm>
            <a:off x="5721350" y="1987550"/>
            <a:ext cx="2952750" cy="62865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Pause Windows Update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1CF90343-5DE4-4E7B-B34B-82BE8D905041}"/>
              </a:ext>
            </a:extLst>
          </p:cNvPr>
          <p:cNvSpPr/>
          <p:nvPr/>
        </p:nvSpPr>
        <p:spPr>
          <a:xfrm>
            <a:off x="5721350" y="2940050"/>
            <a:ext cx="2952750" cy="62865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Stop antimalware (!)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C716947-50D9-4663-AFAF-0368FDAE59E1}"/>
              </a:ext>
            </a:extLst>
          </p:cNvPr>
          <p:cNvSpPr/>
          <p:nvPr/>
        </p:nvSpPr>
        <p:spPr>
          <a:xfrm>
            <a:off x="5721350" y="3892550"/>
            <a:ext cx="2952750" cy="62865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Stop </a:t>
            </a:r>
            <a:r>
              <a:rPr lang="en-US" dirty="0" err="1"/>
              <a:t>GameBar</a:t>
            </a:r>
            <a:r>
              <a:rPr lang="en-US" dirty="0"/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39840948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Expectations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Hybrid Administrator Associate badge is not an introductory certification</a:t>
            </a:r>
          </a:p>
          <a:p>
            <a:r>
              <a:rPr lang="en-US" dirty="0"/>
              <a:t>Please review the recordings…several times!</a:t>
            </a:r>
          </a:p>
          <a:p>
            <a:r>
              <a:rPr lang="en-US" dirty="0"/>
              <a:t>10-minute break at midpoint</a:t>
            </a:r>
          </a:p>
          <a:p>
            <a:r>
              <a:rPr lang="en-US" dirty="0"/>
              <a:t>I’m here to answer your questions – take advantage of this</a:t>
            </a:r>
          </a:p>
          <a:p>
            <a:pPr lvl="1"/>
            <a:r>
              <a:rPr lang="en-US" dirty="0"/>
              <a:t>Use the Q&amp;A panel</a:t>
            </a:r>
          </a:p>
        </p:txBody>
      </p:sp>
    </p:spTree>
    <p:extLst>
      <p:ext uri="{BB962C8B-B14F-4D97-AF65-F5344CB8AC3E}">
        <p14:creationId xmlns:p14="http://schemas.microsoft.com/office/powerpoint/2010/main" val="2628716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B5B71CB-633A-486B-AAC7-08E4F726A3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7123" y="577850"/>
            <a:ext cx="4489754" cy="438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118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82D6C8-DD29-4E96-9F01-538A6242E0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310" y="580874"/>
            <a:ext cx="8005380" cy="418877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4CAF6BE-A870-41C3-AD16-38C8B76B3C1B}"/>
              </a:ext>
            </a:extLst>
          </p:cNvPr>
          <p:cNvSpPr/>
          <p:nvPr/>
        </p:nvSpPr>
        <p:spPr>
          <a:xfrm>
            <a:off x="5610225" y="3495675"/>
            <a:ext cx="2743200" cy="1066951"/>
          </a:xfrm>
          <a:prstGeom prst="rect">
            <a:avLst/>
          </a:prstGeom>
          <a:noFill/>
          <a:ln w="571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7702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19F268-6445-4AA5-AADB-CD48E8F649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8829" y="565041"/>
            <a:ext cx="4739521" cy="4281913"/>
          </a:xfrm>
          <a:prstGeom prst="rect">
            <a:avLst/>
          </a:prstGeom>
        </p:spPr>
      </p:pic>
      <p:sp>
        <p:nvSpPr>
          <p:cNvPr id="3" name="Arrow: Up 2">
            <a:extLst>
              <a:ext uri="{FF2B5EF4-FFF2-40B4-BE49-F238E27FC236}">
                <a16:creationId xmlns:a16="http://schemas.microsoft.com/office/drawing/2014/main" id="{5BEF099A-3E26-4193-8748-C539FE980716}"/>
              </a:ext>
            </a:extLst>
          </p:cNvPr>
          <p:cNvSpPr/>
          <p:nvPr/>
        </p:nvSpPr>
        <p:spPr>
          <a:xfrm rot="10800000">
            <a:off x="4234239" y="3204686"/>
            <a:ext cx="514350" cy="1267778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982968"/>
      </p:ext>
    </p:extLst>
  </p:cSld>
  <p:clrMapOvr>
    <a:masterClrMapping/>
  </p:clrMapOvr>
</p:sld>
</file>

<file path=ppt/theme/theme1.xml><?xml version="1.0" encoding="utf-8"?>
<a:theme xmlns:a="http://schemas.openxmlformats.org/drawingml/2006/main" name="Standard_LiveLessons_2017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tandard_LiveLessons_2016.potm" id="{8C1633E9-E98A-446F-92F4-E3D84D4249FA}" vid="{A44C486B-6B48-42BE-B4AA-FE194AC1400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Standard_LiveLessons_2017.potm</Template>
  <TotalTime>8713</TotalTime>
  <Words>450</Words>
  <Application>Microsoft Office PowerPoint</Application>
  <PresentationFormat>On-screen Show (16:9)</PresentationFormat>
  <Paragraphs>115</Paragraphs>
  <Slides>50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5" baseType="lpstr">
      <vt:lpstr>Arial</vt:lpstr>
      <vt:lpstr>Calibri</vt:lpstr>
      <vt:lpstr>Tahoma</vt:lpstr>
      <vt:lpstr>Times New Roman</vt:lpstr>
      <vt:lpstr>Standard_LiveLessons_2017</vt:lpstr>
      <vt:lpstr>Exam AZ-801: Configuring Windows Server Hybrid Advanced Services Crash Course</vt:lpstr>
      <vt:lpstr>Tim Warner</vt:lpstr>
      <vt:lpstr>Day 1 of 2 Agenda</vt:lpstr>
      <vt:lpstr>Day 2 of 2 Agenda</vt:lpstr>
      <vt:lpstr>Course Materials</vt:lpstr>
      <vt:lpstr>Course Expectations</vt:lpstr>
      <vt:lpstr>Session Recordings</vt:lpstr>
      <vt:lpstr>Session Recordings</vt:lpstr>
      <vt:lpstr>Session Recordings</vt:lpstr>
      <vt:lpstr>Mobile Browser: learning.oreilly.com</vt:lpstr>
      <vt:lpstr>O'Reilly Mobile App</vt:lpstr>
      <vt:lpstr>Microsoft Certification Tiers</vt:lpstr>
      <vt:lpstr>Windows Server Hybrid Admin Assoc.</vt:lpstr>
      <vt:lpstr> </vt:lpstr>
      <vt:lpstr> </vt:lpstr>
      <vt:lpstr>Thank you!</vt:lpstr>
      <vt:lpstr>Security</vt:lpstr>
      <vt:lpstr>AD Group Security Best Practices</vt:lpstr>
      <vt:lpstr>Group Policy Scope (L-S-D-OU)</vt:lpstr>
      <vt:lpstr>IPSec Components</vt:lpstr>
      <vt:lpstr>Connection Security Rules</vt:lpstr>
      <vt:lpstr>High Availability</vt:lpstr>
      <vt:lpstr>Failover Clustering</vt:lpstr>
      <vt:lpstr>Cluster Shared Volumes (CSVs)</vt:lpstr>
      <vt:lpstr>Azure Load Balancer</vt:lpstr>
      <vt:lpstr>Storage Spaces Direct (S2D)</vt:lpstr>
      <vt:lpstr>Disaster Recovery</vt:lpstr>
      <vt:lpstr>Azure Backup</vt:lpstr>
      <vt:lpstr>Azure Site Recovery</vt:lpstr>
      <vt:lpstr>Migration</vt:lpstr>
      <vt:lpstr>Active Directory Migration Tool (ADMT)</vt:lpstr>
      <vt:lpstr>Azure Migrate Server Migration</vt:lpstr>
      <vt:lpstr>App Service Hybrid Connection</vt:lpstr>
      <vt:lpstr>Monitoring</vt:lpstr>
      <vt:lpstr>Azure Arc-Enabled Servers</vt:lpstr>
      <vt:lpstr>Diagnostics Settings</vt:lpstr>
      <vt:lpstr>Azure Log Analytics</vt:lpstr>
      <vt:lpstr>Azure Alert Logic</vt:lpstr>
      <vt:lpstr>Exam Prep</vt:lpstr>
      <vt:lpstr> Single-Answer Multiple Choice</vt:lpstr>
      <vt:lpstr> Multiple Answer Multiple Choice</vt:lpstr>
      <vt:lpstr>Repeated Scenario</vt:lpstr>
      <vt:lpstr>Repeated Scenario</vt:lpstr>
      <vt:lpstr> Select and Place</vt:lpstr>
      <vt:lpstr> Build List and Reorder</vt:lpstr>
      <vt:lpstr> Active Screen</vt:lpstr>
      <vt:lpstr> Case Study</vt:lpstr>
      <vt:lpstr> Performance-Based Lab</vt:lpstr>
      <vt:lpstr>Ideal Testing Room</vt:lpstr>
      <vt:lpstr>Kill Those Background Processes!</vt:lpstr>
    </vt:vector>
  </TitlesOfParts>
  <Company>Pearson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Julie Phifer</dc:creator>
  <cp:lastModifiedBy>Tim Warner</cp:lastModifiedBy>
  <cp:revision>188</cp:revision>
  <dcterms:created xsi:type="dcterms:W3CDTF">2015-09-28T19:52:00Z</dcterms:created>
  <dcterms:modified xsi:type="dcterms:W3CDTF">2022-01-07T14:43:48Z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31dd64d-da6b-43d5-9ac5-8dec692131c3_Enabled">
    <vt:lpwstr>true</vt:lpwstr>
  </property>
  <property fmtid="{D5CDD505-2E9C-101B-9397-08002B2CF9AE}" pid="3" name="MSIP_Label_d31dd64d-da6b-43d5-9ac5-8dec692131c3_SetDate">
    <vt:lpwstr>2020-07-14T13:09:38Z</vt:lpwstr>
  </property>
  <property fmtid="{D5CDD505-2E9C-101B-9397-08002B2CF9AE}" pid="4" name="MSIP_Label_d31dd64d-da6b-43d5-9ac5-8dec692131c3_Method">
    <vt:lpwstr>Standard</vt:lpwstr>
  </property>
  <property fmtid="{D5CDD505-2E9C-101B-9397-08002B2CF9AE}" pid="5" name="MSIP_Label_d31dd64d-da6b-43d5-9ac5-8dec692131c3_Name">
    <vt:lpwstr>General</vt:lpwstr>
  </property>
  <property fmtid="{D5CDD505-2E9C-101B-9397-08002B2CF9AE}" pid="6" name="MSIP_Label_d31dd64d-da6b-43d5-9ac5-8dec692131c3_SiteId">
    <vt:lpwstr>db1766ec-5540-4cde-ad8d-b2b59fb2ed8e</vt:lpwstr>
  </property>
  <property fmtid="{D5CDD505-2E9C-101B-9397-08002B2CF9AE}" pid="7" name="MSIP_Label_d31dd64d-da6b-43d5-9ac5-8dec692131c3_ActionId">
    <vt:lpwstr>0c3d6996-a2c5-4e81-89dc-dfc73a188d73</vt:lpwstr>
  </property>
  <property fmtid="{D5CDD505-2E9C-101B-9397-08002B2CF9AE}" pid="8" name="MSIP_Label_d31dd64d-da6b-43d5-9ac5-8dec692131c3_ContentBits">
    <vt:lpwstr>0</vt:lpwstr>
  </property>
</Properties>
</file>